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  <p:sldMasterId id="2147483864" r:id="rId5"/>
  </p:sldMasterIdLst>
  <p:notesMasterIdLst>
    <p:notesMasterId r:id="rId21"/>
  </p:notesMasterIdLst>
  <p:sldIdLst>
    <p:sldId id="256" r:id="rId6"/>
    <p:sldId id="257" r:id="rId7"/>
    <p:sldId id="258" r:id="rId8"/>
    <p:sldId id="263" r:id="rId9"/>
    <p:sldId id="264" r:id="rId10"/>
    <p:sldId id="262" r:id="rId11"/>
    <p:sldId id="265" r:id="rId12"/>
    <p:sldId id="266" r:id="rId13"/>
    <p:sldId id="271" r:id="rId14"/>
    <p:sldId id="275" r:id="rId15"/>
    <p:sldId id="276" r:id="rId16"/>
    <p:sldId id="261" r:id="rId17"/>
    <p:sldId id="273" r:id="rId18"/>
    <p:sldId id="277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60124-5D4E-4AA5-935A-D34DF22FB4E8}" type="datetimeFigureOut">
              <a:rPr lang="ru-RU" smtClean="0"/>
              <a:t>19.09.2013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97EF5-B94F-41F5-93C6-B3DAED04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1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527017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170908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51542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362D-5513-48D5-B392-DAE18E176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7023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61239-FFA6-4D98-BF3E-29AE22EF8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38536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CAAF1-2C45-4A67-AC5C-5BCC594A52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5465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C1606-8BF2-448D-A073-BA74EFE4B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8488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1F0FC-29C1-4B28-98F1-D01CB8265E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608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15B84-0CAC-42CE-9F3E-F845EE1798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3465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BDF68-EDB3-43F8-89D6-B5B0352AE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5271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39C4F-7184-4A55-B20F-6122C5B7F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714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094283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54F09-8F45-414E-94E0-F3C8B8D6A1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353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49C19-20F2-4171-9EDC-A399F0477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96338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FF8DB-3F49-4885-B1C2-748EC86CB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4626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6824028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056687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8839184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547145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481874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3287047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110178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091415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1574741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606544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3495437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054320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3ACC-63CD-4485-B66A-3D3D65C69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86686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7F186-A9E2-4BE4-9FFF-55805BBEA1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1800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B5FDE-B74A-416E-9BED-CFDDF44E4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6452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73FB7-007B-4A19-87B7-FCD38249C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15389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9F7CD-B205-44CE-8DE4-9267B19CB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9778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6097C-7F38-47F2-B2D4-6A253F936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71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96153550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B2A69-B45F-4E10-8453-083B5BB99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8984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A0956-C128-4563-A461-F66AD446D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3732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0A96A-41D4-40E1-ABBE-C835FF7871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6871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065E8-118E-4810-B72E-35365912A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01119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4DEAF-8B74-49EE-AC73-B15E85D8A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2579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84314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939921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824058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416161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24068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48700015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291057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3788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350841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59315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170771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56329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717059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3607712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5324595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496305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DA57E5F-ECE2-472E-AADF-C36C138875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1C94636-2485-4A3F-A68D-69006F6315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8B86D862-BACD-424C-BDA5-07B47DBC79A1}" type="datetimeFigureOut">
              <a:rPr lang="fr-FR" smtClean="0"/>
              <a:pPr>
                <a:defRPr/>
              </a:pPr>
              <a:t>19/09/2013</a:t>
            </a:fld>
            <a:endParaRPr lang="fr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28730B5-C2F8-4960-BCDD-F30EDDBFC91A}" type="slidenum">
              <a:rPr lang="fr-CA" smtClean="0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3240359"/>
          </a:xfrm>
        </p:spPr>
        <p:txBody>
          <a:bodyPr/>
          <a:lstStyle/>
          <a:p>
            <a:r>
              <a:rPr lang="ru-RU" sz="4800" b="1" dirty="0">
                <a:solidFill>
                  <a:schemeClr val="tx1"/>
                </a:solidFill>
                <a:effectLst/>
              </a:rPr>
              <a:t>Особенности эксплуатации автомобильных дорог в </a:t>
            </a:r>
            <a:r>
              <a:rPr lang="ru-RU" sz="4800" b="1" dirty="0" err="1">
                <a:solidFill>
                  <a:schemeClr val="tx1"/>
                </a:solidFill>
                <a:effectLst/>
              </a:rPr>
              <a:t>погодно</a:t>
            </a:r>
            <a:r>
              <a:rPr lang="ru-RU" sz="4800" b="1" dirty="0">
                <a:solidFill>
                  <a:schemeClr val="tx1"/>
                </a:solidFill>
                <a:effectLst/>
              </a:rPr>
              <a:t>-климатических условиях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589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Пылимость</a:t>
            </a:r>
            <a:r>
              <a:rPr lang="ru-RU" dirty="0" smtClean="0"/>
              <a:t> покрытия в сухую и жаркую погоду может быть устранена поливкой.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11357" r="5395" b="11648"/>
          <a:stretch/>
        </p:blipFill>
        <p:spPr bwMode="auto">
          <a:xfrm>
            <a:off x="107504" y="1268760"/>
            <a:ext cx="4904541" cy="301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" t="10388" r="4561" b="10873"/>
          <a:stretch/>
        </p:blipFill>
        <p:spPr bwMode="auto">
          <a:xfrm>
            <a:off x="4848978" y="4179097"/>
            <a:ext cx="4295022" cy="2678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23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626" y="11663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удаления с дорожного покрытия пыли и мусора, </a:t>
            </a:r>
            <a:r>
              <a:rPr lang="ru-RU" dirty="0" smtClean="0"/>
              <a:t>а также </a:t>
            </a:r>
            <a:r>
              <a:rPr lang="ru-RU" dirty="0"/>
              <a:t>сбора и транспортировки их к месту </a:t>
            </a:r>
            <a:r>
              <a:rPr lang="ru-RU" dirty="0" smtClean="0"/>
              <a:t>выгрузки используются </a:t>
            </a:r>
            <a:r>
              <a:rPr lang="ru-RU" dirty="0"/>
              <a:t>подметально-уборочные машины (ПУМ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742" y="4356662"/>
            <a:ext cx="412432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599579"/>
            <a:ext cx="4824536" cy="2875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4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856" y="116632"/>
            <a:ext cx="8579296" cy="216024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Наибольшую опасность для водителя, особенно зимой и в ночное время, представляет туман. 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09120"/>
            <a:ext cx="2238969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4" t="35374" r="38222" b="20844"/>
          <a:stretch/>
        </p:blipFill>
        <p:spPr bwMode="auto">
          <a:xfrm>
            <a:off x="4139952" y="3933056"/>
            <a:ext cx="321349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1"/>
            <a:ext cx="2520280" cy="168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49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52" y="2856533"/>
            <a:ext cx="1702892" cy="150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61" y="188640"/>
            <a:ext cx="357187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188710"/>
            <a:ext cx="3749373" cy="266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231" y="2867118"/>
            <a:ext cx="170289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437112"/>
            <a:ext cx="8712968" cy="468386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Дорожные знаки, используемые  </a:t>
            </a:r>
            <a:r>
              <a:rPr lang="ru-RU" dirty="0"/>
              <a:t>для обозначения </a:t>
            </a:r>
            <a:r>
              <a:rPr lang="ru-RU" dirty="0" smtClean="0"/>
              <a:t>участков, на которых возможны снежные заносы.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2480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29" y="116632"/>
            <a:ext cx="428625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690" y="531261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521" y="5312618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568952" cy="532499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ри </a:t>
            </a:r>
            <a:r>
              <a:rPr lang="ru-RU" dirty="0"/>
              <a:t>высоких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положительных </a:t>
            </a:r>
          </a:p>
          <a:p>
            <a:pPr marL="0" indent="0">
              <a:buNone/>
            </a:pPr>
            <a:r>
              <a:rPr lang="ru-RU" dirty="0" smtClean="0"/>
              <a:t>температурах </a:t>
            </a:r>
          </a:p>
          <a:p>
            <a:pPr marL="0" indent="0">
              <a:buNone/>
            </a:pPr>
            <a:r>
              <a:rPr lang="ru-RU" dirty="0" smtClean="0"/>
              <a:t>деформационные </a:t>
            </a:r>
            <a:r>
              <a:rPr lang="ru-RU" dirty="0"/>
              <a:t>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прочностные </a:t>
            </a:r>
            <a:r>
              <a:rPr lang="ru-RU" dirty="0"/>
              <a:t>свойства </a:t>
            </a:r>
            <a:r>
              <a:rPr lang="ru-RU" dirty="0" smtClean="0"/>
              <a:t>покрытий, существенно </a:t>
            </a:r>
            <a:r>
              <a:rPr lang="ru-RU" dirty="0"/>
              <a:t>ухудшаются. </a:t>
            </a:r>
            <a:r>
              <a:rPr lang="ru-RU" dirty="0" smtClean="0"/>
              <a:t>Для предотвращения образования </a:t>
            </a:r>
            <a:r>
              <a:rPr lang="ru-RU" dirty="0" err="1" smtClean="0"/>
              <a:t>колейности</a:t>
            </a:r>
            <a:r>
              <a:rPr lang="ru-RU" dirty="0" smtClean="0"/>
              <a:t> необходимо вводить ограничения нагрузки     на ось транспортных средств.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96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3240359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effectLst/>
              </a:rPr>
              <a:t>Спасибо за внимание!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93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6345"/>
            <a:ext cx="4141265" cy="256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00808"/>
            <a:ext cx="5184576" cy="376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79296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err="1">
                <a:solidFill>
                  <a:schemeClr val="tx1"/>
                </a:solidFill>
              </a:rPr>
              <a:t>Погодно</a:t>
            </a:r>
            <a:r>
              <a:rPr lang="ru-RU" sz="3200" dirty="0">
                <a:solidFill>
                  <a:schemeClr val="tx1"/>
                </a:solidFill>
              </a:rPr>
              <a:t>-климатические условия включают в себя метеорологические явления и </a:t>
            </a:r>
            <a:r>
              <a:rPr lang="ru-RU" sz="3200" dirty="0" smtClean="0">
                <a:solidFill>
                  <a:schemeClr val="tx1"/>
                </a:solidFill>
              </a:rPr>
              <a:t>факторы:</a:t>
            </a:r>
          </a:p>
          <a:p>
            <a:r>
              <a:rPr lang="ru-RU" sz="3200" dirty="0">
                <a:solidFill>
                  <a:schemeClr val="tx1"/>
                </a:solidFill>
              </a:rPr>
              <a:t>высокая и низкая температуры воздуха,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твердые</a:t>
            </a:r>
            <a:r>
              <a:rPr lang="ru-RU" sz="3200" dirty="0">
                <a:solidFill>
                  <a:schemeClr val="tx1"/>
                </a:solidFill>
              </a:rPr>
              <a:t>, жидкие и смешанные осадки,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метель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гололед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endParaRPr lang="ru-RU" sz="3200" dirty="0" smtClean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туман,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ветер</a:t>
            </a:r>
            <a:r>
              <a:rPr lang="ru-RU" sz="32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3912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5865515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В результате постоянного воздействия природно-климатических факторов </a:t>
            </a:r>
            <a:r>
              <a:rPr lang="ru-RU" sz="2800" dirty="0" smtClean="0">
                <a:solidFill>
                  <a:schemeClr val="tx1"/>
                </a:solidFill>
              </a:rPr>
              <a:t>наблюдаются </a:t>
            </a:r>
            <a:r>
              <a:rPr lang="ru-RU" sz="2800" dirty="0">
                <a:solidFill>
                  <a:schemeClr val="tx1"/>
                </a:solidFill>
              </a:rPr>
              <a:t>многочисленные негативные явления: 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3" t="55754" r="20575" b="22123"/>
          <a:stretch/>
        </p:blipFill>
        <p:spPr bwMode="auto">
          <a:xfrm>
            <a:off x="504799" y="1556792"/>
            <a:ext cx="272855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семенюк\Desktop\Новая папка\разрушение пли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49" y="1556792"/>
            <a:ext cx="2286079" cy="229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5989" y="3793874"/>
            <a:ext cx="2315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разрушение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плит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7048" y="339376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разрушение кром­ки 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Picture 3" descr="C:\Users\семенюк\Desktop\Новая папка\отдельная трещина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56792"/>
            <a:ext cx="2520280" cy="189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56176" y="339376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образование трещин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7" name="Picture 3" descr="C:\Users\семенюк\Desktop\отчет ГАИ\рисунки\zhara-dorogi-gruzovik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70" y="4164852"/>
            <a:ext cx="3171142" cy="210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83316" y="6273233"/>
            <a:ext cx="15332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колейность</a:t>
            </a:r>
            <a:endParaRPr lang="ru-RU" sz="20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1" t="38182" r="20687" b="38206"/>
          <a:stretch/>
        </p:blipFill>
        <p:spPr bwMode="auto">
          <a:xfrm>
            <a:off x="5436096" y="4193985"/>
            <a:ext cx="2952328" cy="207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47792" y="6288622"/>
            <a:ext cx="1639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шелушение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76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95449"/>
            <a:ext cx="5400600" cy="405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48680"/>
            <a:ext cx="89289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Поливка и увлажнение </a:t>
            </a:r>
            <a:r>
              <a:rPr lang="ru-RU" sz="2800" dirty="0" smtClean="0"/>
              <a:t>поверхности проезжей части, тротуаров, автобусных остановок снижают </a:t>
            </a:r>
            <a:r>
              <a:rPr lang="ru-RU" sz="2800" dirty="0"/>
              <a:t>запыленность воздуха, повышают влажность и создают более комфортные условия движения </a:t>
            </a:r>
            <a:r>
              <a:rPr lang="ru-RU" sz="2800" dirty="0" smtClean="0"/>
              <a:t>транспортных средств и пешеходов</a:t>
            </a:r>
            <a:r>
              <a:rPr lang="ru-RU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5318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35" y="3154328"/>
            <a:ext cx="4938229" cy="370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76672"/>
            <a:ext cx="88924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Поливку производят в наиболее жаркое дневное время, когда температура воздуха выше 25 °С. Ширина зоны поливки составляет 16–18 м. Высота струи – до 1,2 м. Не допускается стока воды с покрытия в канализацию, поэтому расход воды при этой операции принимают равным 0,3–0,4 л/м</a:t>
            </a:r>
            <a:r>
              <a:rPr lang="ru-RU" sz="2800" baseline="30000" dirty="0"/>
              <a:t>2</a:t>
            </a:r>
            <a:r>
              <a:rPr lang="ru-RU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8544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776" y="4171572"/>
            <a:ext cx="3742556" cy="2641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630" y="548680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Аэрация имеет те же цели, при таком же расходе воды, что и поливка, но при этом высота распределения воды достигает 5 м на улицах, где есть троллейбусные провода, и 8–10 м там, где их нет. Д</a:t>
            </a:r>
            <a:r>
              <a:rPr lang="ru-RU" sz="2800" dirty="0" smtClean="0"/>
              <a:t>анная </a:t>
            </a:r>
            <a:r>
              <a:rPr lang="ru-RU" sz="2800" dirty="0"/>
              <a:t>операция направлена именно на поддержание комфортных условий городской атмосферы, регулировку микроклимата и улучшение экологии. При этом увеличивают количество машин, так как ширина зоны аэрации составляет 5–6 м. </a:t>
            </a:r>
          </a:p>
        </p:txBody>
      </p:sp>
    </p:spTree>
    <p:extLst>
      <p:ext uri="{BB962C8B-B14F-4D97-AF65-F5344CB8AC3E}">
        <p14:creationId xmlns:p14="http://schemas.microsoft.com/office/powerpoint/2010/main" val="2443417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4880"/>
            <a:ext cx="2304256" cy="296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1312" y="620688"/>
            <a:ext cx="61926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Кроме положительного влияния на экологию поливка и аэрация могут предотвратить пластические деформации асфальтобетона в жаркую погоду. Температура верхнего слоя асфальтобетона уменьшается за счет интенсивного нагрева и испарения слоя воды, тем самым повышая долговечность дорожных покрытий.</a:t>
            </a:r>
          </a:p>
        </p:txBody>
      </p:sp>
    </p:spTree>
    <p:extLst>
      <p:ext uri="{BB962C8B-B14F-4D97-AF65-F5344CB8AC3E}">
        <p14:creationId xmlns:p14="http://schemas.microsoft.com/office/powerpoint/2010/main" val="371897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Разрушение первоначального профиля грунтовых и гравийных дорог происходит в результате несоблюдения основных правил эксплуатации дорог и несвоевременного их ремонта.</a:t>
            </a:r>
          </a:p>
          <a:p>
            <a:r>
              <a:rPr lang="ru-RU" sz="2800" dirty="0" smtClean="0"/>
              <a:t>В </a:t>
            </a:r>
            <a:r>
              <a:rPr lang="ru-RU" sz="2800" dirty="0"/>
              <a:t>результате эксплуатации мокрой, сырой дороги на поверхности ее образуются колеи и выбоины, в которых задерживается вода, ускоряющая разрушение дороги.</a:t>
            </a:r>
          </a:p>
        </p:txBody>
      </p:sp>
      <p:pic>
        <p:nvPicPr>
          <p:cNvPr id="1026" name="Picture 2" descr="C:\Users\белка\Desktop\2013-09-13 18.50.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416" y="3068960"/>
            <a:ext cx="5148064" cy="373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38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48680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период эксплуатации гравийные покрытия требуют надлежащего ухода. Неровности исправляют утюжкой или профилированием автогрейдерами при влажном состоянии покрытия.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863" y="4131449"/>
            <a:ext cx="385762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6" y="2364562"/>
            <a:ext cx="41529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561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blekitne kolo">
  <a:themeElements>
    <a:clrScheme name="Тема Office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likatny blekit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ind_0412_slide333">
  <a:themeElements>
    <a:clrScheme name="Тема Office 2">
      <a:dk1>
        <a:srgbClr val="000000"/>
      </a:dk1>
      <a:lt1>
        <a:srgbClr val="FFFAA9"/>
      </a:lt1>
      <a:dk2>
        <a:srgbClr val="000000"/>
      </a:dk2>
      <a:lt2>
        <a:srgbClr val="B2B2B2"/>
      </a:lt2>
      <a:accent1>
        <a:srgbClr val="FFC110"/>
      </a:accent1>
      <a:accent2>
        <a:srgbClr val="BDDD00"/>
      </a:accent2>
      <a:accent3>
        <a:srgbClr val="FFFCD1"/>
      </a:accent3>
      <a:accent4>
        <a:srgbClr val="000000"/>
      </a:accent4>
      <a:accent5>
        <a:srgbClr val="FFDDAA"/>
      </a:accent5>
      <a:accent6>
        <a:srgbClr val="ABC800"/>
      </a:accent6>
      <a:hlink>
        <a:srgbClr val="787000"/>
      </a:hlink>
      <a:folHlink>
        <a:srgbClr val="916A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AA9"/>
        </a:lt1>
        <a:dk2>
          <a:srgbClr val="000000"/>
        </a:dk2>
        <a:lt2>
          <a:srgbClr val="B2B2B2"/>
        </a:lt2>
        <a:accent1>
          <a:srgbClr val="FFE343"/>
        </a:accent1>
        <a:accent2>
          <a:srgbClr val="E9E04A"/>
        </a:accent2>
        <a:accent3>
          <a:srgbClr val="FFFCD1"/>
        </a:accent3>
        <a:accent4>
          <a:srgbClr val="000000"/>
        </a:accent4>
        <a:accent5>
          <a:srgbClr val="FFEFB0"/>
        </a:accent5>
        <a:accent6>
          <a:srgbClr val="D3CB42"/>
        </a:accent6>
        <a:hlink>
          <a:srgbClr val="A59D1C"/>
        </a:hlink>
        <a:folHlink>
          <a:srgbClr val="5957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AA9"/>
        </a:lt1>
        <a:dk2>
          <a:srgbClr val="000000"/>
        </a:dk2>
        <a:lt2>
          <a:srgbClr val="B2B2B2"/>
        </a:lt2>
        <a:accent1>
          <a:srgbClr val="FFC110"/>
        </a:accent1>
        <a:accent2>
          <a:srgbClr val="BDDD00"/>
        </a:accent2>
        <a:accent3>
          <a:srgbClr val="FFFCD1"/>
        </a:accent3>
        <a:accent4>
          <a:srgbClr val="000000"/>
        </a:accent4>
        <a:accent5>
          <a:srgbClr val="FFDDAA"/>
        </a:accent5>
        <a:accent6>
          <a:srgbClr val="ABC800"/>
        </a:accent6>
        <a:hlink>
          <a:srgbClr val="787000"/>
        </a:hlink>
        <a:folHlink>
          <a:srgbClr val="916A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AA9"/>
        </a:lt1>
        <a:dk2>
          <a:srgbClr val="000000"/>
        </a:dk2>
        <a:lt2>
          <a:srgbClr val="B2B2B2"/>
        </a:lt2>
        <a:accent1>
          <a:srgbClr val="DCB727"/>
        </a:accent1>
        <a:accent2>
          <a:srgbClr val="C73DC7"/>
        </a:accent2>
        <a:accent3>
          <a:srgbClr val="FFFCD1"/>
        </a:accent3>
        <a:accent4>
          <a:srgbClr val="000000"/>
        </a:accent4>
        <a:accent5>
          <a:srgbClr val="EBD8AC"/>
        </a:accent5>
        <a:accent6>
          <a:srgbClr val="B436B4"/>
        </a:accent6>
        <a:hlink>
          <a:srgbClr val="746F00"/>
        </a:hlink>
        <a:folHlink>
          <a:srgbClr val="363FB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AA9"/>
        </a:lt1>
        <a:dk2>
          <a:srgbClr val="000000"/>
        </a:dk2>
        <a:lt2>
          <a:srgbClr val="B2B2B2"/>
        </a:lt2>
        <a:accent1>
          <a:srgbClr val="00C1DD"/>
        </a:accent1>
        <a:accent2>
          <a:srgbClr val="DDD000"/>
        </a:accent2>
        <a:accent3>
          <a:srgbClr val="FFFCD1"/>
        </a:accent3>
        <a:accent4>
          <a:srgbClr val="000000"/>
        </a:accent4>
        <a:accent5>
          <a:srgbClr val="AADDEB"/>
        </a:accent5>
        <a:accent6>
          <a:srgbClr val="C8BC00"/>
        </a:accent6>
        <a:hlink>
          <a:srgbClr val="DD4200"/>
        </a:hlink>
        <a:folHlink>
          <a:srgbClr val="6200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E343"/>
        </a:accent1>
        <a:accent2>
          <a:srgbClr val="E9E04A"/>
        </a:accent2>
        <a:accent3>
          <a:srgbClr val="FFFFFF"/>
        </a:accent3>
        <a:accent4>
          <a:srgbClr val="000000"/>
        </a:accent4>
        <a:accent5>
          <a:srgbClr val="FFEFB0"/>
        </a:accent5>
        <a:accent6>
          <a:srgbClr val="D3CB42"/>
        </a:accent6>
        <a:hlink>
          <a:srgbClr val="A59D1C"/>
        </a:hlink>
        <a:folHlink>
          <a:srgbClr val="5957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C110"/>
        </a:accent1>
        <a:accent2>
          <a:srgbClr val="BDDD00"/>
        </a:accent2>
        <a:accent3>
          <a:srgbClr val="FFFFFF"/>
        </a:accent3>
        <a:accent4>
          <a:srgbClr val="000000"/>
        </a:accent4>
        <a:accent5>
          <a:srgbClr val="FFDDAA"/>
        </a:accent5>
        <a:accent6>
          <a:srgbClr val="ABC800"/>
        </a:accent6>
        <a:hlink>
          <a:srgbClr val="787000"/>
        </a:hlink>
        <a:folHlink>
          <a:srgbClr val="916A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CB727"/>
        </a:accent1>
        <a:accent2>
          <a:srgbClr val="C73DC7"/>
        </a:accent2>
        <a:accent3>
          <a:srgbClr val="FFFFFF"/>
        </a:accent3>
        <a:accent4>
          <a:srgbClr val="000000"/>
        </a:accent4>
        <a:accent5>
          <a:srgbClr val="EBD8AC"/>
        </a:accent5>
        <a:accent6>
          <a:srgbClr val="B436B4"/>
        </a:accent6>
        <a:hlink>
          <a:srgbClr val="746F00"/>
        </a:hlink>
        <a:folHlink>
          <a:srgbClr val="363FB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C1DD"/>
        </a:accent1>
        <a:accent2>
          <a:srgbClr val="DDD000"/>
        </a:accent2>
        <a:accent3>
          <a:srgbClr val="FFFFFF"/>
        </a:accent3>
        <a:accent4>
          <a:srgbClr val="000000"/>
        </a:accent4>
        <a:accent5>
          <a:srgbClr val="AADDEB"/>
        </a:accent5>
        <a:accent6>
          <a:srgbClr val="C8BC00"/>
        </a:accent6>
        <a:hlink>
          <a:srgbClr val="DD4200"/>
        </a:hlink>
        <a:folHlink>
          <a:srgbClr val="62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14</Template>
  <TotalTime>425</TotalTime>
  <Words>406</Words>
  <Application>Microsoft Office PowerPoint</Application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blekitne kolo</vt:lpstr>
      <vt:lpstr>1_Default Design</vt:lpstr>
      <vt:lpstr>delikatny blekit</vt:lpstr>
      <vt:lpstr>2_Default Design</vt:lpstr>
      <vt:lpstr>ind_0412_slide333</vt:lpstr>
      <vt:lpstr>Особенности эксплуатации автомобильных дорог в погодно-климатических условиях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эксплуатации автомобильных дорог в погодно-климатических условиях</dc:title>
  <dc:creator>семенюк</dc:creator>
  <cp:lastModifiedBy>белка</cp:lastModifiedBy>
  <cp:revision>32</cp:revision>
  <dcterms:created xsi:type="dcterms:W3CDTF">2010-04-04T07:02:43Z</dcterms:created>
  <dcterms:modified xsi:type="dcterms:W3CDTF">2013-09-19T15:44:55Z</dcterms:modified>
</cp:coreProperties>
</file>