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  <p:sldMasterId id="2147483924" r:id="rId2"/>
    <p:sldMasterId id="2147483936" r:id="rId3"/>
    <p:sldMasterId id="2147483948" r:id="rId4"/>
  </p:sldMasterIdLst>
  <p:sldIdLst>
    <p:sldId id="256" r:id="rId5"/>
    <p:sldId id="257" r:id="rId6"/>
    <p:sldId id="278" r:id="rId7"/>
    <p:sldId id="258" r:id="rId8"/>
    <p:sldId id="268" r:id="rId9"/>
    <p:sldId id="259" r:id="rId10"/>
    <p:sldId id="269" r:id="rId11"/>
    <p:sldId id="276" r:id="rId12"/>
    <p:sldId id="27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70" r:id="rId22"/>
    <p:sldId id="271" r:id="rId23"/>
    <p:sldId id="272" r:id="rId24"/>
    <p:sldId id="273" r:id="rId25"/>
    <p:sldId id="274" r:id="rId26"/>
    <p:sldId id="27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F8C41-F449-4F7C-8444-68AA3767300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423197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946C6C-5BCF-450B-B3C6-83A5D790108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361388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BF6C64-8A3F-463E-BEE1-5D7DD3A2C8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718489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54475-8CC4-4713-AE57-C16606747E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0737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B973E-2724-44FD-9655-A98905786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1552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4A375-EFDA-494B-9DB0-220E0AD89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163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B3C29-D275-41D8-AA46-3C40C95291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64710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0B6F7-5212-4E59-8D1B-FB4DF7AD9D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5032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232AE-3A5D-4A32-BBFC-E34F4F24D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9483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0CAD0-49CF-46DC-AE0B-494606F41C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8464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C31D7-A304-4976-AD95-280E5798D0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424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9BF68E-051B-4CC4-B10E-F7BA9B318CDB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92655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87DC9-08E2-4904-9A82-4F4AC9FC07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6858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DDB6C-4452-4F13-8C93-314452B78D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7907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7C95D-7F26-4CF6-A946-1515AEBF8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0200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F8C41-F449-4F7C-8444-68AA3767300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105354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9BF68E-051B-4CC4-B10E-F7BA9B318CDB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870849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E12C74-C50E-4A62-9D01-37FBC2A678B7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016068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820206-5E3D-4C87-BE5F-A0A4731496B1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502553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DAB4AD-1463-4BD8-805C-5B21ED854AE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320646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0163AF-B545-4039-B50D-70F6E4A50BE4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634319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A892F0-52CA-4801-890C-BD2797740910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63370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E12C74-C50E-4A62-9D01-37FBC2A678B7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523755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E98350-AB7F-4822-8B60-A9ADE9ACFD8A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274229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92161E-3F5C-4210-8946-CAF990678345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67872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946C6C-5BCF-450B-B3C6-83A5D790108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859652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BF6C64-8A3F-463E-BEE1-5D7DD3A2C838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151106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84DC-398A-4279-94EA-25218D0719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83639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2D943-5A3A-4BA2-892F-C7402AA62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895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E42C1-A026-4744-BBCE-D09E3AC5A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4893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57764-C993-402C-BB19-842665391A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156883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F09D3-9798-4351-85CA-1B5D21F95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28289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0CE05-D552-4F63-923A-165A7A4B6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6287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820206-5E3D-4C87-BE5F-A0A4731496B1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6938771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1FD0-9A70-472A-A6D5-20EF36C3A0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2166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99FBE-447A-441A-9CDE-17258843BA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02294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12523-5A45-4A7D-854E-B3DADFF2BA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29887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0A9E8-307C-4DB2-A764-515E36E9C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05839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A6819-E526-4F9D-8607-A1E5375552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2706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DAB4AD-1463-4BD8-805C-5B21ED854AE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662567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0163AF-B545-4039-B50D-70F6E4A50BE4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115098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A892F0-52CA-4801-890C-BD2797740910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730568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E98350-AB7F-4822-8B60-A9ADE9ACFD8A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378747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92161E-3F5C-4210-8946-CAF990678345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077044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AE9C936-F324-4391-AB35-ACC37CBF2F14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F7E0D05-84DC-4BA2-9880-7C18E4ADBD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AE9C936-F324-4391-AB35-ACC37CBF2F14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32C8EE4-70DB-4D4D-A34F-986CCFD05D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-459432"/>
            <a:ext cx="7632848" cy="424847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tx1"/>
                </a:solidFill>
                <a:effectLst/>
                <a:latin typeface="Georgia" pitchFamily="18" charset="0"/>
              </a:rPr>
              <a:t>Виды дефектов искусственных сооружений</a:t>
            </a:r>
            <a:r>
              <a:rPr lang="ru-RU" sz="6000" dirty="0">
                <a:effectLst/>
              </a:rPr>
              <a:t/>
            </a:r>
            <a:br>
              <a:rPr lang="ru-RU" sz="6000" dirty="0">
                <a:effectLst/>
              </a:rPr>
            </a:br>
            <a:endParaRPr lang="ru-RU" sz="6000" dirty="0"/>
          </a:p>
        </p:txBody>
      </p:sp>
      <p:pic>
        <p:nvPicPr>
          <p:cNvPr id="12292" name="Picture 4" descr="D:\Учёба\МОСТЫ\1\2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2" y="3050958"/>
            <a:ext cx="4949056" cy="371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Учёба\МОСТЫ\1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80928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0534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83356"/>
            <a:ext cx="4124325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704"/>
            <a:ext cx="8435280" cy="3744416"/>
          </a:xfrm>
        </p:spPr>
        <p:txBody>
          <a:bodyPr/>
          <a:lstStyle/>
          <a:p>
            <a:pPr marL="137160" indent="0" algn="ctr">
              <a:buNone/>
            </a:pPr>
            <a:r>
              <a:rPr lang="ru-RU" sz="3200" u="sng" dirty="0" err="1">
                <a:solidFill>
                  <a:schemeClr val="tx1"/>
                </a:solidFill>
                <a:latin typeface="+mj-lt"/>
              </a:rPr>
              <a:t>Подмостовая</a:t>
            </a:r>
            <a:r>
              <a:rPr lang="ru-RU" sz="3200" u="sng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3200" u="sng" dirty="0" smtClean="0">
                <a:solidFill>
                  <a:schemeClr val="tx1"/>
                </a:solidFill>
                <a:latin typeface="+mj-lt"/>
              </a:rPr>
              <a:t>зона</a:t>
            </a:r>
          </a:p>
          <a:p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Разрушенные откосы регуляционных сооружений, конусов и насыпи </a:t>
            </a: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Нарушение поверхностей и структуры отдельных 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элементов </a:t>
            </a:r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конструкции </a:t>
            </a: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423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298" y="227940"/>
            <a:ext cx="9036496" cy="6624736"/>
          </a:xfrm>
        </p:spPr>
        <p:txBody>
          <a:bodyPr>
            <a:normAutofit fontScale="70000" lnSpcReduction="20000"/>
          </a:bodyPr>
          <a:lstStyle/>
          <a:p>
            <a:pPr marL="137160" indent="0" algn="ctr">
              <a:buNone/>
            </a:pPr>
            <a:r>
              <a:rPr lang="ru-RU" sz="40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Различают следующие формы деформаций опор мостов:</a:t>
            </a:r>
          </a:p>
          <a:p>
            <a:pPr marL="13716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осадку (просадку), когда опора 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перемещается </a:t>
            </a: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вниз от своего первоначального положения (рис. 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);</a:t>
            </a:r>
          </a:p>
          <a:p>
            <a:pPr marL="137160" indent="0">
              <a:buNone/>
            </a:pP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выпучивание, кода опора в период промерзания грунта перемещается вверх от своего первоначального положения, а в период оттаивания грунта возвращается в исходное положение (рис. 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);</a:t>
            </a:r>
          </a:p>
          <a:p>
            <a:pPr marL="137160" indent="0">
              <a:buNone/>
            </a:pP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крен, когда вертикальная ось жесткой опоры отклоняется от первоначального положения (рис. 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г);</a:t>
            </a:r>
          </a:p>
          <a:p>
            <a:pPr marL="137160" indent="0">
              <a:buNone/>
            </a:pPr>
            <a:r>
              <a:rPr lang="ru-RU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прогиб – при большем развитии осадки в средней части фундамента опоры по сравнению с его концевыми частями или при большем выпучивании концевых частей фундамента (рис. 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д);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131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9036496" cy="5976704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перегиб – при большем развитии осадки в крайних частях фундамента опоры по сравнению с его средней частью (рис. е);</a:t>
            </a:r>
          </a:p>
          <a:p>
            <a:pPr marL="13716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перекос, когда резкая неравномерная осадка или выпучивание развиваются на коротком участке по длине фундамента опоры (рис. ж);</a:t>
            </a:r>
          </a:p>
          <a:p>
            <a:pPr marL="13716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распучивание</a:t>
            </a: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обратных стенок устоя, когда происходит наклон (крен) наружу (рис. и);</a:t>
            </a:r>
          </a:p>
          <a:p>
            <a:pPr marL="13716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горизонтальное смещение (сдвиг) устоев или горизонтальное перемещение верха опор при их крене.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136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692696"/>
            <a:ext cx="6192688" cy="443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5301208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cs typeface="Arial" pitchFamily="34" charset="0"/>
              </a:rPr>
              <a:t>Деформации </a:t>
            </a:r>
            <a:r>
              <a:rPr lang="ru-RU" sz="2800" dirty="0">
                <a:cs typeface="Arial" pitchFamily="34" charset="0"/>
              </a:rPr>
              <a:t>опор </a:t>
            </a:r>
            <a:r>
              <a:rPr lang="ru-RU" sz="2800" dirty="0" smtClean="0">
                <a:cs typeface="Arial" pitchFamily="34" charset="0"/>
              </a:rPr>
              <a:t>мостов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02658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802" y="4737095"/>
            <a:ext cx="3168352" cy="207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6512" y="116632"/>
            <a:ext cx="8136904" cy="43924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1"/>
                </a:solidFill>
                <a:latin typeface="+mj-lt"/>
                <a:cs typeface="Arial" pitchFamily="34" charset="0"/>
              </a:rPr>
              <a:t>Виды дефектов </a:t>
            </a:r>
            <a:r>
              <a:rPr lang="ru-RU" sz="36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водопропускных труб</a:t>
            </a:r>
          </a:p>
          <a:p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Локальные разрушения укрепления откоса насыпи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Заиливание водопропускных труб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Повреждения оголовков водопропускных труб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Размыв русел водотоков у оголовков водопропускных 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труб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Смещение </a:t>
            </a: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секций трубы в плане и в профиле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Раскрытие швов между звеньями водопропускных труб </a:t>
            </a:r>
          </a:p>
        </p:txBody>
      </p:sp>
    </p:spTree>
    <p:extLst>
      <p:ext uri="{BB962C8B-B14F-4D97-AF65-F5344CB8AC3E}">
        <p14:creationId xmlns:p14="http://schemas.microsoft.com/office/powerpoint/2010/main" val="3771538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941168"/>
            <a:ext cx="8784976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Заиление водопропускных 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труб и</a:t>
            </a: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эрозия </a:t>
            </a: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склонов насыпей</a:t>
            </a:r>
          </a:p>
          <a:p>
            <a:endParaRPr lang="ru-RU" dirty="0"/>
          </a:p>
        </p:txBody>
      </p:sp>
      <p:pic>
        <p:nvPicPr>
          <p:cNvPr id="7170" name="Рисунок 5" descr="Описание: C:\Users\семенюк\Desktop\Новая папка\es2471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1"/>
            <a:ext cx="4751954" cy="356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10" descr="Описание: C:\Users\семенюк\Desktop\Новая папка\ruchej-0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48706"/>
            <a:ext cx="4824536" cy="318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4179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1224136"/>
          </a:xfrm>
        </p:spPr>
        <p:txBody>
          <a:bodyPr>
            <a:normAutofit/>
          </a:bodyPr>
          <a:lstStyle/>
          <a:p>
            <a:pPr algn="ctr"/>
            <a:r>
              <a:rPr lang="ru-RU" sz="32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Ремонт водопропускных труб с применением полимерно-тканевого рукава "</a:t>
            </a:r>
            <a:r>
              <a:rPr lang="ru-RU" sz="3200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Инситуформ</a:t>
            </a:r>
            <a:r>
              <a:rPr lang="ru-RU" sz="32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".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988840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 Восстановление (санация) полости трубы производится способом изготовления в дефектной трубе новой полимерной, по технологии ремонта трубопроводов с применением Бранденбургского лайнера.</a:t>
            </a:r>
          </a:p>
        </p:txBody>
      </p:sp>
    </p:spTree>
    <p:extLst>
      <p:ext uri="{BB962C8B-B14F-4D97-AF65-F5344CB8AC3E}">
        <p14:creationId xmlns:p14="http://schemas.microsoft.com/office/powerpoint/2010/main" val="30474994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548680"/>
            <a:ext cx="4104456" cy="22728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399" y="3006244"/>
            <a:ext cx="5537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Оборудование для санации в сборе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4134319" y="4074753"/>
            <a:ext cx="4310216" cy="21317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0" y="6210890"/>
            <a:ext cx="3872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УФ источник излучения</a:t>
            </a:r>
          </a:p>
        </p:txBody>
      </p:sp>
    </p:spTree>
    <p:extLst>
      <p:ext uri="{BB962C8B-B14F-4D97-AF65-F5344CB8AC3E}">
        <p14:creationId xmlns:p14="http://schemas.microsoft.com/office/powerpoint/2010/main" val="803875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428624"/>
            <a:ext cx="3744416" cy="33604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1522" y="5507448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Установка лайнера и УФ излучателя в теле трубы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4211960" y="2138362"/>
            <a:ext cx="3672408" cy="309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62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176996" y="792606"/>
            <a:ext cx="3923396" cy="2924425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1916832"/>
            <a:ext cx="3718173" cy="33123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35696" y="5589240"/>
            <a:ext cx="6270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Санация водопропускной трубы</a:t>
            </a:r>
          </a:p>
        </p:txBody>
      </p:sp>
    </p:spTree>
    <p:extLst>
      <p:ext uri="{BB962C8B-B14F-4D97-AF65-F5344CB8AC3E}">
        <p14:creationId xmlns:p14="http://schemas.microsoft.com/office/powerpoint/2010/main" val="3937506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962" y="-27384"/>
            <a:ext cx="8185510" cy="115212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/>
              </a:rPr>
              <a:t>Виды дефектов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мостовых сооружений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26" y="4071317"/>
            <a:ext cx="405765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496944" cy="5373216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200" dirty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    </a:t>
            </a:r>
            <a:r>
              <a:rPr lang="ru-RU" sz="3200" u="sng" dirty="0" smtClean="0">
                <a:solidFill>
                  <a:schemeClr val="tx1"/>
                </a:solidFill>
                <a:latin typeface="+mj-lt"/>
              </a:rPr>
              <a:t>Мостовое </a:t>
            </a:r>
            <a:r>
              <a:rPr lang="ru-RU" sz="3200" u="sng" dirty="0" smtClean="0">
                <a:solidFill>
                  <a:schemeClr val="tx1"/>
                </a:solidFill>
                <a:latin typeface="+mj-lt"/>
              </a:rPr>
              <a:t>полотно</a:t>
            </a: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Загрязнение мостового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полотна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Застой </a:t>
            </a:r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воды на проезжей части и тротуарах 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Отдельные выбоины в покрытии тротуаров, проломы в тротуарных плитах 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Засорение водоотводных трубок и окон в тротуарных блоках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14" y="4077072"/>
            <a:ext cx="405765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2497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611560" y="1038444"/>
            <a:ext cx="3744416" cy="274129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076056" y="1071623"/>
            <a:ext cx="3456384" cy="27412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342501"/>
            <a:ext cx="3725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Тело трубы до санации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60033" y="4342501"/>
            <a:ext cx="44398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Тело трубы после санации</a:t>
            </a:r>
          </a:p>
        </p:txBody>
      </p:sp>
    </p:spTree>
    <p:extLst>
      <p:ext uri="{BB962C8B-B14F-4D97-AF65-F5344CB8AC3E}">
        <p14:creationId xmlns:p14="http://schemas.microsoft.com/office/powerpoint/2010/main" val="3493803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04664"/>
            <a:ext cx="7615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Входной оголовок  водопропускной трубы</a:t>
            </a:r>
            <a:endParaRPr lang="ru-RU" sz="3200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1285874"/>
            <a:ext cx="3456384" cy="264718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4851157" y="1285873"/>
            <a:ext cx="3393251" cy="26471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5616" y="4365103"/>
            <a:ext cx="2212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до ремонта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441453" y="4365102"/>
            <a:ext cx="2732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после ремонта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98053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04664"/>
            <a:ext cx="78962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Выходной оголовок  водопропускной трубы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495247" y="4365103"/>
            <a:ext cx="2212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до ремонта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441453" y="4365102"/>
            <a:ext cx="27326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после ремонта</a:t>
            </a:r>
            <a:endParaRPr lang="ru-RU" sz="3200" dirty="0"/>
          </a:p>
        </p:txBody>
      </p:sp>
      <p:pic>
        <p:nvPicPr>
          <p:cNvPr id="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827584" y="1484784"/>
            <a:ext cx="3384376" cy="2431157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5004048" y="1484784"/>
            <a:ext cx="3344779" cy="243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179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Учёба\МОСТЫ\1\x_4a04a5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243408"/>
            <a:ext cx="7669360" cy="575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437112"/>
            <a:ext cx="7266384" cy="18093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10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244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005065"/>
            <a:ext cx="6326187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Наличие просадок в местах сопряжения моста с насыпью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7372"/>
            <a:ext cx="4464496" cy="33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016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6512" y="332656"/>
            <a:ext cx="5112568" cy="540060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3000" u="sng" dirty="0" smtClean="0">
                <a:solidFill>
                  <a:schemeClr val="tx1"/>
                </a:solidFill>
                <a:latin typeface="+mj-lt"/>
              </a:rPr>
              <a:t>Ограждения </a:t>
            </a:r>
            <a:r>
              <a:rPr lang="ru-RU" sz="3000" u="sng" dirty="0">
                <a:solidFill>
                  <a:schemeClr val="tx1"/>
                </a:solidFill>
                <a:latin typeface="+mj-lt"/>
              </a:rPr>
              <a:t>проезжей </a:t>
            </a:r>
            <a:r>
              <a:rPr lang="ru-RU" sz="3000" u="sng" dirty="0" smtClean="0">
                <a:solidFill>
                  <a:schemeClr val="tx1"/>
                </a:solidFill>
                <a:latin typeface="+mj-lt"/>
              </a:rPr>
              <a:t>части</a:t>
            </a:r>
          </a:p>
          <a:p>
            <a:r>
              <a:rPr lang="ru-RU" sz="3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Повреждения отдельных секций металлического барьерного </a:t>
            </a:r>
            <a:r>
              <a:rPr lang="ru-RU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ограждения</a:t>
            </a:r>
          </a:p>
          <a:p>
            <a:endParaRPr lang="ru-RU" sz="3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37160" indent="0" algn="ctr">
              <a:buNone/>
            </a:pPr>
            <a:r>
              <a:rPr lang="ru-RU" sz="3000" u="sng" dirty="0" smtClean="0">
                <a:solidFill>
                  <a:schemeClr val="tx1"/>
                </a:solidFill>
                <a:latin typeface="+mj-lt"/>
              </a:rPr>
              <a:t>Перильные </a:t>
            </a:r>
            <a:r>
              <a:rPr lang="ru-RU" sz="3000" u="sng" dirty="0">
                <a:solidFill>
                  <a:schemeClr val="tx1"/>
                </a:solidFill>
                <a:latin typeface="+mj-lt"/>
              </a:rPr>
              <a:t>ограждения </a:t>
            </a:r>
            <a:r>
              <a:rPr lang="ru-RU" sz="3000" u="sng" dirty="0" smtClean="0">
                <a:solidFill>
                  <a:schemeClr val="tx1"/>
                </a:solidFill>
                <a:latin typeface="+mj-lt"/>
              </a:rPr>
              <a:t>тротуаров</a:t>
            </a:r>
          </a:p>
          <a:p>
            <a:r>
              <a:rPr lang="ru-RU" sz="3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Повреждения отдельных секций </a:t>
            </a:r>
            <a:r>
              <a:rPr lang="ru-RU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перил</a:t>
            </a:r>
          </a:p>
          <a:p>
            <a:pPr algn="ctr"/>
            <a:endParaRPr lang="ru-RU" sz="3200" dirty="0" smtClean="0">
              <a:solidFill>
                <a:schemeClr val="tx1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5" y="908720"/>
            <a:ext cx="4124325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234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9145016" cy="3473330"/>
          </a:xfrm>
        </p:spPr>
        <p:txBody>
          <a:bodyPr/>
          <a:lstStyle/>
          <a:p>
            <a:pPr marL="137160" lvl="0" indent="0" algn="ctr">
              <a:buClr>
                <a:srgbClr val="AD0101"/>
              </a:buClr>
              <a:buNone/>
            </a:pPr>
            <a:r>
              <a:rPr lang="ru-RU" sz="3200" u="sng" dirty="0">
                <a:solidFill>
                  <a:prstClr val="black"/>
                </a:solidFill>
              </a:rPr>
              <a:t>Деформационные швы</a:t>
            </a:r>
          </a:p>
          <a:p>
            <a:pPr lvl="0">
              <a:buClrTx/>
            </a:pPr>
            <a:r>
              <a:rPr lang="ru-RU" sz="3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Трещины в покрытии над деформационными швами, протечки в деформационных швах </a:t>
            </a:r>
          </a:p>
          <a:p>
            <a:endParaRPr lang="ru-RU" dirty="0"/>
          </a:p>
        </p:txBody>
      </p:sp>
      <p:pic>
        <p:nvPicPr>
          <p:cNvPr id="8194" name="Picture 2" descr="C:\Users\семенюк\Desktop\Новая папка\220x293_85_20120223160249_1_DSC00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36900"/>
            <a:ext cx="2794000" cy="372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3791063"/>
            <a:ext cx="4064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семенюк\Desktop\Новая папка\25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76873"/>
            <a:ext cx="288032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844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784976" cy="6408712"/>
          </a:xfrm>
        </p:spPr>
        <p:txBody>
          <a:bodyPr>
            <a:noAutofit/>
          </a:bodyPr>
          <a:lstStyle/>
          <a:p>
            <a:pPr marL="137160" indent="0" algn="ctr">
              <a:buNone/>
            </a:pPr>
            <a:r>
              <a:rPr lang="ru-RU" sz="3200" u="sng" dirty="0">
                <a:solidFill>
                  <a:schemeClr val="tx1"/>
                </a:solidFill>
                <a:latin typeface="+mj-lt"/>
              </a:rPr>
              <a:t>Пролетные </a:t>
            </a:r>
            <a:r>
              <a:rPr lang="ru-RU" sz="3200" u="sng" dirty="0" smtClean="0">
                <a:solidFill>
                  <a:schemeClr val="tx1"/>
                </a:solidFill>
                <a:latin typeface="+mj-lt"/>
              </a:rPr>
              <a:t>строения</a:t>
            </a:r>
          </a:p>
          <a:p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Износ досок верхнего настила деревянных конструкций </a:t>
            </a: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Загрязнение насадок опор, опорных 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частей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Мусор</a:t>
            </a:r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загрязнение, растительность на пролетных строениях, 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 </a:t>
            </a:r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тротуарными 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блоками</a:t>
            </a: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Дефекты болтов и заклепок </a:t>
            </a:r>
          </a:p>
        </p:txBody>
      </p:sp>
    </p:spTree>
    <p:extLst>
      <p:ext uri="{BB962C8B-B14F-4D97-AF65-F5344CB8AC3E}">
        <p14:creationId xmlns:p14="http://schemas.microsoft.com/office/powerpoint/2010/main" val="2488396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971" y="2169724"/>
            <a:ext cx="6245483" cy="468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семенюк\Desktop\Новая папка\SDC1033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581"/>
            <a:ext cx="4762500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55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423234"/>
            <a:ext cx="5822131" cy="10081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Загрязнение опорных узлов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124325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D:\ПРАКТИКА 2013\Новая папка (2)\Новая папка\13_опорная часть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3861048"/>
            <a:ext cx="4637917" cy="281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232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4291" y="5517232"/>
            <a:ext cx="6326187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Разрушение защитного слоя ригелей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762" y="1700808"/>
            <a:ext cx="477534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98094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blekitne kolo">
  <a:themeElements>
    <a:clrScheme name="Тема Office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likatny blekit">
  <a:themeElements>
    <a:clrScheme name="Тема Office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14</Template>
  <TotalTime>175</TotalTime>
  <Words>442</Words>
  <Application>Microsoft Office PowerPoint</Application>
  <PresentationFormat>Экран (4:3)</PresentationFormat>
  <Paragraphs>58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blekitne kolo</vt:lpstr>
      <vt:lpstr>1_Default Design</vt:lpstr>
      <vt:lpstr>delikatny blekit</vt:lpstr>
      <vt:lpstr>2_Default Design</vt:lpstr>
      <vt:lpstr>Виды дефектов искусственных сооружений </vt:lpstr>
      <vt:lpstr>Виды дефектов мостовых сооружений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Ремонт водопропускных труб с применением полимерно-тканевого рукава "Инситуформ".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дефектов искусственных сооружений</dc:title>
  <dc:creator>семенюк</dc:creator>
  <cp:lastModifiedBy>белка</cp:lastModifiedBy>
  <cp:revision>21</cp:revision>
  <dcterms:created xsi:type="dcterms:W3CDTF">2010-04-04T04:51:09Z</dcterms:created>
  <dcterms:modified xsi:type="dcterms:W3CDTF">2013-09-19T18:36:53Z</dcterms:modified>
</cp:coreProperties>
</file>